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6E7DD-7C54-4C01-A2A4-6BA49D7CCE86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984AB-7A32-44A8-A618-498D67B6BB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9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640К как-то не хватает =)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3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2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60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2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Стабильный из-за опыта, замедления появления новых фич, наличия консоли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7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Постепенное расширение весьма запутало </a:t>
            </a:r>
            <a:r>
              <a:rPr lang="en-US" dirty="0"/>
              <a:t>API</a:t>
            </a:r>
            <a:r>
              <a:rPr lang="ru-RU" dirty="0"/>
              <a:t>, потребовалась основательная ревизия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4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9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Halo 2 Remastered – ~1000 </a:t>
            </a:r>
            <a:r>
              <a:rPr lang="ru-RU" dirty="0"/>
              <a:t>апдейтов </a:t>
            </a:r>
            <a:r>
              <a:rPr lang="en-US" dirty="0"/>
              <a:t>CB </a:t>
            </a:r>
            <a:r>
              <a:rPr lang="ru-RU" dirty="0"/>
              <a:t>за кадр, +5 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PC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8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6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8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веселее, когда к этому добавляется звуковая карта =) В итоге большинство старых игр для </a:t>
            </a:r>
            <a:r>
              <a:rPr lang="en-US" dirty="0"/>
              <a:t>MS-DOS </a:t>
            </a:r>
            <a:r>
              <a:rPr lang="ru-RU" dirty="0"/>
              <a:t>работают в режиме</a:t>
            </a:r>
            <a:r>
              <a:rPr lang="en-US" dirty="0"/>
              <a:t> VGA – 320 </a:t>
            </a:r>
            <a:r>
              <a:rPr lang="ru-RU" dirty="0"/>
              <a:t>на 200, 256 цветов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40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8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28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Плюс на </a:t>
            </a:r>
            <a:r>
              <a:rPr lang="en-US" dirty="0"/>
              <a:t>XSX </a:t>
            </a:r>
            <a:r>
              <a:rPr lang="ru-RU" dirty="0"/>
              <a:t>можно только его =(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5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Поскольку наша цель – быть готовыми </a:t>
            </a:r>
            <a:r>
              <a:rPr lang="ru-RU"/>
              <a:t>к работе </a:t>
            </a:r>
            <a:r>
              <a:rPr lang="ru-RU" dirty="0"/>
              <a:t>над </a:t>
            </a:r>
            <a:r>
              <a:rPr lang="en-US" dirty="0"/>
              <a:t>AAA </a:t>
            </a:r>
            <a:r>
              <a:rPr lang="ru-RU" dirty="0"/>
              <a:t>проектами, будем изучать =)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25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2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такое многозадачность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6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1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71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058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78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B984AB-7A32-44A8-A618-498D67B6BB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2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lib.ru/book/1000253771-assembler-uchebnyj-kurs-disketa-sbornik-v-i-yurov" TargetMode="External"/><Relationship Id="rId7" Type="http://schemas.openxmlformats.org/officeDocument/2006/relationships/hyperlink" Target="https://developer.amd.com/wordpress/media/2013/10/SI_3D_registers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windows-hardware/drivers/ddi/_display/" TargetMode="External"/><Relationship Id="rId5" Type="http://schemas.openxmlformats.org/officeDocument/2006/relationships/hyperlink" Target="https://www.ozon.ru/product/sovremennye-operatsionnye-sistemy-148011280/?sh=CMQgUZJiOg" TargetMode="External"/><Relationship Id="rId4" Type="http://schemas.openxmlformats.org/officeDocument/2006/relationships/hyperlink" Target="https://www.amazon.com/Zen-Graphics-Programming-Ultimate-Writing/dp/188357708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12. DirectX 12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Копирование спрайта</a:t>
            </a:r>
            <a:r>
              <a:rPr lang="en-US" dirty="0"/>
              <a:t> </a:t>
            </a:r>
            <a:r>
              <a:rPr lang="ru-RU" dirty="0"/>
              <a:t>с «прямым» доступом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4361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>
                <a:cs typeface="Calibri"/>
              </a:rPr>
              <a:t>Поверхность для рисования – описание (дескриптор) части экранного буфера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0B1403A-CC5F-49A2-8875-D757C372EFDE}"/>
              </a:ext>
            </a:extLst>
          </p:cNvPr>
          <p:cNvGrpSpPr/>
          <p:nvPr/>
        </p:nvGrpSpPr>
        <p:grpSpPr>
          <a:xfrm>
            <a:off x="986894" y="3192739"/>
            <a:ext cx="9048646" cy="2142153"/>
            <a:chOff x="986894" y="3192739"/>
            <a:chExt cx="9048646" cy="2142153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309610A-FA08-40B2-A797-F0BCA375B2C7}"/>
                </a:ext>
              </a:extLst>
            </p:cNvPr>
            <p:cNvSpPr/>
            <p:nvPr/>
          </p:nvSpPr>
          <p:spPr>
            <a:xfrm>
              <a:off x="1619089" y="4706512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Спрайт в памяти</a:t>
              </a:r>
              <a:endParaRPr lang="en-US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94268C6-8D49-4FBA-8AE5-3B14502A3475}"/>
                </a:ext>
              </a:extLst>
            </p:cNvPr>
            <p:cNvSpPr/>
            <p:nvPr/>
          </p:nvSpPr>
          <p:spPr>
            <a:xfrm>
              <a:off x="8114960" y="4702390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Экранная буфер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A32AF1-1DDA-4298-9E31-8A4F24F4053C}"/>
                </a:ext>
              </a:extLst>
            </p:cNvPr>
            <p:cNvSpPr txBox="1"/>
            <p:nvPr/>
          </p:nvSpPr>
          <p:spPr>
            <a:xfrm>
              <a:off x="4868099" y="4555635"/>
              <a:ext cx="1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Копирование</a:t>
              </a:r>
              <a:endParaRPr lang="en-US" dirty="0"/>
            </a:p>
          </p:txBody>
        </p:sp>
        <p:sp>
          <p:nvSpPr>
            <p:cNvPr id="19" name="Стрелка: вправо 18">
              <a:extLst>
                <a:ext uri="{FF2B5EF4-FFF2-40B4-BE49-F238E27FC236}">
                  <a16:creationId xmlns:a16="http://schemas.microsoft.com/office/drawing/2014/main" id="{D2FA4224-B408-45CD-8884-8797406D521D}"/>
                </a:ext>
              </a:extLst>
            </p:cNvPr>
            <p:cNvSpPr/>
            <p:nvPr/>
          </p:nvSpPr>
          <p:spPr>
            <a:xfrm>
              <a:off x="3389136" y="4824788"/>
              <a:ext cx="4474704" cy="3835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Стрелка: вниз 19">
              <a:extLst>
                <a:ext uri="{FF2B5EF4-FFF2-40B4-BE49-F238E27FC236}">
                  <a16:creationId xmlns:a16="http://schemas.microsoft.com/office/drawing/2014/main" id="{A31D054D-FA28-4EE4-8410-49D33691041C}"/>
                </a:ext>
              </a:extLst>
            </p:cNvPr>
            <p:cNvSpPr/>
            <p:nvPr/>
          </p:nvSpPr>
          <p:spPr>
            <a:xfrm>
              <a:off x="2167890" y="3839071"/>
              <a:ext cx="354330" cy="69991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7D8D73-D789-46A4-BCCC-F9AE4C373061}"/>
                </a:ext>
              </a:extLst>
            </p:cNvPr>
            <p:cNvSpPr txBox="1"/>
            <p:nvPr/>
          </p:nvSpPr>
          <p:spPr>
            <a:xfrm>
              <a:off x="1653363" y="3192739"/>
              <a:ext cx="15167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Команда на копирование</a:t>
              </a:r>
              <a:endParaRPr lang="en-US" dirty="0"/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E20B1779-3C69-4CDC-A043-E2F8D53D33A4}"/>
                </a:ext>
              </a:extLst>
            </p:cNvPr>
            <p:cNvCxnSpPr/>
            <p:nvPr/>
          </p:nvCxnSpPr>
          <p:spPr>
            <a:xfrm>
              <a:off x="1024890" y="4309110"/>
              <a:ext cx="9010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6DBFC0-1804-4449-918E-BDC8150C53C6}"/>
                </a:ext>
              </a:extLst>
            </p:cNvPr>
            <p:cNvSpPr txBox="1"/>
            <p:nvPr/>
          </p:nvSpPr>
          <p:spPr>
            <a:xfrm>
              <a:off x="986894" y="4313232"/>
              <a:ext cx="681708" cy="3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06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Идея</a:t>
            </a:r>
            <a:r>
              <a:rPr lang="en-US" dirty="0"/>
              <a:t> </a:t>
            </a:r>
            <a:r>
              <a:rPr lang="ru-RU" dirty="0"/>
              <a:t>аналога прямого доступа в защищенном режиме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Прямой доступ к звуковым устройствам – </a:t>
            </a:r>
            <a:r>
              <a:rPr lang="en-US" dirty="0">
                <a:cs typeface="Calibri"/>
              </a:rPr>
              <a:t>DirectSound</a:t>
            </a:r>
          </a:p>
          <a:p>
            <a:r>
              <a:rPr lang="ru-RU" dirty="0">
                <a:cs typeface="Calibri"/>
              </a:rPr>
              <a:t>Прямой доступ к устройствам ввода – </a:t>
            </a:r>
            <a:r>
              <a:rPr lang="en-US" dirty="0">
                <a:cs typeface="Calibri"/>
              </a:rPr>
              <a:t>DirectInput</a:t>
            </a:r>
          </a:p>
          <a:p>
            <a:r>
              <a:rPr lang="ru-RU" dirty="0">
                <a:cs typeface="Calibri"/>
              </a:rPr>
              <a:t>Прямой доступ к устройству вывода графики – </a:t>
            </a:r>
            <a:r>
              <a:rPr lang="en-US" dirty="0">
                <a:cs typeface="Calibri"/>
              </a:rPr>
              <a:t>DirectDraw</a:t>
            </a:r>
          </a:p>
          <a:p>
            <a:r>
              <a:rPr lang="ru-RU" dirty="0">
                <a:cs typeface="Calibri"/>
              </a:rPr>
              <a:t>Прямой доступ к </a:t>
            </a:r>
            <a:r>
              <a:rPr lang="en-US" dirty="0">
                <a:cs typeface="Calibri"/>
              </a:rPr>
              <a:t>3D </a:t>
            </a:r>
            <a:r>
              <a:rPr lang="ru-RU" dirty="0">
                <a:cs typeface="Calibri"/>
              </a:rPr>
              <a:t>ускорителю – </a:t>
            </a:r>
            <a:r>
              <a:rPr lang="en-US" dirty="0">
                <a:cs typeface="Calibri"/>
              </a:rPr>
              <a:t>Direct3D</a:t>
            </a:r>
          </a:p>
          <a:p>
            <a:r>
              <a:rPr lang="ru-RU" dirty="0">
                <a:cs typeface="Calibri"/>
              </a:rPr>
              <a:t>Все вместе –</a:t>
            </a: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DirectX</a:t>
            </a:r>
            <a:r>
              <a:rPr lang="en-US" dirty="0">
                <a:cs typeface="Calibri"/>
              </a:rPr>
              <a:t>!</a:t>
            </a:r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</a:t>
            </a:r>
            <a:r>
              <a:rPr lang="ru-RU" dirty="0"/>
              <a:t>.0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30 сентября 1995</a:t>
            </a:r>
          </a:p>
          <a:p>
            <a:r>
              <a:rPr lang="ru-RU" dirty="0">
                <a:cs typeface="Calibri"/>
              </a:rPr>
              <a:t>Нет поддержки </a:t>
            </a:r>
            <a:r>
              <a:rPr lang="en-US" dirty="0">
                <a:cs typeface="Calibri"/>
              </a:rPr>
              <a:t>Direct3D</a:t>
            </a:r>
            <a:r>
              <a:rPr lang="ru-RU" dirty="0">
                <a:cs typeface="Calibri"/>
              </a:rPr>
              <a:t>, только двумерная графика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Путанный </a:t>
            </a:r>
            <a:r>
              <a:rPr lang="en-US" dirty="0">
                <a:cs typeface="Calibri"/>
              </a:rPr>
              <a:t>API (</a:t>
            </a:r>
            <a:r>
              <a:rPr lang="ru-RU" dirty="0">
                <a:cs typeface="Calibri"/>
              </a:rPr>
              <a:t>как говорят =)</a:t>
            </a:r>
            <a:r>
              <a:rPr lang="en-US" dirty="0">
                <a:cs typeface="Calibri"/>
              </a:rPr>
              <a:t>)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Начало мирного сосуществования </a:t>
            </a:r>
            <a:r>
              <a:rPr lang="en-US" dirty="0">
                <a:cs typeface="Calibri"/>
              </a:rPr>
              <a:t>MS-DOS </a:t>
            </a:r>
            <a:r>
              <a:rPr lang="ru-RU" dirty="0">
                <a:cs typeface="Calibri"/>
              </a:rPr>
              <a:t>и </a:t>
            </a:r>
            <a:r>
              <a:rPr lang="en-US" dirty="0">
                <a:cs typeface="Calibri"/>
              </a:rPr>
              <a:t>Windows 95 </a:t>
            </a:r>
            <a:r>
              <a:rPr lang="ru-RU" dirty="0">
                <a:cs typeface="Calibri"/>
              </a:rPr>
              <a:t>на одном компьютере</a:t>
            </a:r>
          </a:p>
          <a:p>
            <a:r>
              <a:rPr lang="ru-RU" dirty="0">
                <a:cs typeface="Calibri"/>
              </a:rPr>
              <a:t>Некоторые игры выпускаются сразу с двумя исполняемыми файлами</a:t>
            </a:r>
          </a:p>
          <a:p>
            <a:pPr lvl="1"/>
            <a:r>
              <a:rPr lang="en-US" dirty="0">
                <a:cs typeface="Calibri"/>
              </a:rPr>
              <a:t>Red Alert – </a:t>
            </a:r>
            <a:r>
              <a:rPr lang="ru-RU" dirty="0">
                <a:cs typeface="Calibri"/>
              </a:rPr>
              <a:t>версия </a:t>
            </a:r>
            <a:r>
              <a:rPr lang="en-US" dirty="0">
                <a:cs typeface="Calibri"/>
              </a:rPr>
              <a:t>320 </a:t>
            </a:r>
            <a:r>
              <a:rPr lang="ru-RU" dirty="0">
                <a:cs typeface="Calibri"/>
              </a:rPr>
              <a:t>на 200, 256 цветов под </a:t>
            </a:r>
            <a:r>
              <a:rPr lang="en-US" dirty="0">
                <a:cs typeface="Calibri"/>
              </a:rPr>
              <a:t>MS-DOS;</a:t>
            </a:r>
            <a:r>
              <a:rPr lang="ru-RU" dirty="0">
                <a:cs typeface="Calibri"/>
              </a:rPr>
              <a:t> версия 640 на 480, 256 цветов под </a:t>
            </a:r>
            <a:r>
              <a:rPr lang="en-US" dirty="0">
                <a:cs typeface="Calibri"/>
              </a:rPr>
              <a:t>Windows 95</a:t>
            </a:r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</a:t>
            </a:r>
            <a:r>
              <a:rPr lang="ru-RU" dirty="0"/>
              <a:t>.0 – </a:t>
            </a:r>
            <a:r>
              <a:rPr lang="en-US" dirty="0"/>
              <a:t>DirectX 5.0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В </a:t>
            </a:r>
            <a:r>
              <a:rPr lang="en-US" dirty="0">
                <a:cs typeface="Calibri"/>
              </a:rPr>
              <a:t>DirectX 2.0 </a:t>
            </a:r>
            <a:r>
              <a:rPr lang="ru-RU" dirty="0">
                <a:cs typeface="Calibri"/>
              </a:rPr>
              <a:t>появляется </a:t>
            </a:r>
            <a:r>
              <a:rPr lang="en-US" dirty="0">
                <a:cs typeface="Calibri"/>
              </a:rPr>
              <a:t>Direct3D</a:t>
            </a:r>
          </a:p>
          <a:p>
            <a:r>
              <a:rPr lang="ru-RU" dirty="0">
                <a:cs typeface="Calibri"/>
              </a:rPr>
              <a:t>Постепенная работа над удобством </a:t>
            </a:r>
            <a:r>
              <a:rPr lang="en-US" dirty="0">
                <a:cs typeface="Calibri"/>
              </a:rPr>
              <a:t>API</a:t>
            </a:r>
          </a:p>
          <a:p>
            <a:r>
              <a:rPr lang="en-US" dirty="0">
                <a:cs typeface="Calibri"/>
              </a:rPr>
              <a:t>5 </a:t>
            </a:r>
            <a:r>
              <a:rPr lang="ru-RU" dirty="0">
                <a:cs typeface="Calibri"/>
              </a:rPr>
              <a:t>мая 1998 выходит </a:t>
            </a:r>
            <a:r>
              <a:rPr lang="en-US" dirty="0">
                <a:cs typeface="Calibri"/>
              </a:rPr>
              <a:t>DirectX 5.0</a:t>
            </a:r>
          </a:p>
          <a:p>
            <a:r>
              <a:rPr lang="ru-RU" dirty="0">
                <a:cs typeface="Calibri"/>
              </a:rPr>
              <a:t>Разработка стала сильно проще, но отстает поддержка аппаратных возможностей (</a:t>
            </a:r>
            <a:r>
              <a:rPr lang="ru-RU" dirty="0" err="1">
                <a:cs typeface="Calibri"/>
              </a:rPr>
              <a:t>мультитекстурирование</a:t>
            </a:r>
            <a:r>
              <a:rPr lang="ru-RU" dirty="0">
                <a:cs typeface="Calibri"/>
              </a:rPr>
              <a:t>)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Весьма вовремя – </a:t>
            </a:r>
            <a:r>
              <a:rPr lang="en-US" dirty="0">
                <a:cs typeface="Calibri"/>
              </a:rPr>
              <a:t>3D </a:t>
            </a:r>
            <a:r>
              <a:rPr lang="ru-RU" dirty="0">
                <a:cs typeface="Calibri"/>
              </a:rPr>
              <a:t>ускорители управляются через свои регистры, описание регистров для </a:t>
            </a:r>
            <a:r>
              <a:rPr lang="en-US" dirty="0">
                <a:cs typeface="Calibri"/>
              </a:rPr>
              <a:t>Radeon HD7x00 </a:t>
            </a:r>
            <a:r>
              <a:rPr lang="ru-RU" dirty="0">
                <a:cs typeface="Calibri"/>
              </a:rPr>
              <a:t>занимает 230 страниц </a:t>
            </a:r>
            <a:r>
              <a:rPr lang="en-US" dirty="0">
                <a:cs typeface="Calibri"/>
              </a:rPr>
              <a:t>A4</a:t>
            </a:r>
            <a:r>
              <a:rPr lang="en-US" baseline="30000" dirty="0">
                <a:cs typeface="Calibri"/>
                <a:hlinkClick r:id="rId3" action="ppaction://hlinksldjump"/>
              </a:rPr>
              <a:t>[5]</a:t>
            </a:r>
            <a:endParaRPr lang="ru-RU" baseline="30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8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</a:t>
            </a:r>
            <a:r>
              <a:rPr lang="ru-RU" dirty="0"/>
              <a:t>6.0 – </a:t>
            </a:r>
            <a:r>
              <a:rPr lang="en-US" dirty="0"/>
              <a:t>DirectX </a:t>
            </a:r>
            <a:r>
              <a:rPr lang="ru-RU" dirty="0"/>
              <a:t>8</a:t>
            </a:r>
            <a:r>
              <a:rPr lang="en-US" dirty="0"/>
              <a:t>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>
                <a:cs typeface="Calibri"/>
              </a:rPr>
              <a:t>Добавление поддержки аппаратных возможностей</a:t>
            </a:r>
          </a:p>
          <a:p>
            <a:pPr lvl="1"/>
            <a:r>
              <a:rPr lang="ru-RU" dirty="0" err="1">
                <a:cs typeface="Calibri"/>
              </a:rPr>
              <a:t>Мультитекстурирование</a:t>
            </a:r>
            <a:endParaRPr lang="ru-RU" dirty="0">
              <a:cs typeface="Calibri"/>
            </a:endParaRPr>
          </a:p>
          <a:p>
            <a:pPr lvl="1"/>
            <a:r>
              <a:rPr lang="ru-RU" dirty="0">
                <a:cs typeface="Calibri"/>
              </a:rPr>
              <a:t>Расчет преобразований пространств и освещения</a:t>
            </a:r>
          </a:p>
          <a:p>
            <a:pPr lvl="1"/>
            <a:r>
              <a:rPr lang="ru-RU" dirty="0">
                <a:cs typeface="Calibri"/>
              </a:rPr>
              <a:t>Вершинные буферы</a:t>
            </a:r>
          </a:p>
          <a:p>
            <a:pPr lvl="1"/>
            <a:r>
              <a:rPr lang="ru-RU" dirty="0">
                <a:cs typeface="Calibri"/>
              </a:rPr>
              <a:t>Формат текстур с блочным сжатием</a:t>
            </a:r>
          </a:p>
          <a:p>
            <a:pPr lvl="1"/>
            <a:r>
              <a:rPr lang="ru-RU" dirty="0">
                <a:cs typeface="Calibri"/>
              </a:rPr>
              <a:t>Шейдеры</a:t>
            </a:r>
          </a:p>
          <a:p>
            <a:r>
              <a:rPr lang="ru-RU" dirty="0">
                <a:cs typeface="Calibri"/>
              </a:rPr>
              <a:t>Начинается сотрудничество с </a:t>
            </a:r>
            <a:r>
              <a:rPr lang="en-US" dirty="0">
                <a:cs typeface="Calibri"/>
              </a:rPr>
              <a:t>IHV (independent hardware vendor</a:t>
            </a:r>
            <a:r>
              <a:rPr lang="ru-RU" dirty="0">
                <a:cs typeface="Calibri"/>
              </a:rPr>
              <a:t>, производители видеокарт</a:t>
            </a:r>
            <a:r>
              <a:rPr lang="en-US" dirty="0">
                <a:cs typeface="Calibri"/>
              </a:rPr>
              <a:t>)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Выпуск первого поколения </a:t>
            </a:r>
            <a:r>
              <a:rPr lang="en-US" dirty="0">
                <a:cs typeface="Calibri"/>
              </a:rPr>
              <a:t>Xbox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Начало массового распространения </a:t>
            </a:r>
            <a:r>
              <a:rPr lang="en-US" dirty="0">
                <a:cs typeface="Calibri"/>
              </a:rPr>
              <a:t>DirectX </a:t>
            </a:r>
            <a:r>
              <a:rPr lang="ru-RU" dirty="0">
                <a:cs typeface="Calibri"/>
              </a:rPr>
              <a:t>для разработки игр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6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</a:t>
            </a:r>
            <a:r>
              <a:rPr lang="ru-RU" dirty="0"/>
              <a:t>9</a:t>
            </a:r>
            <a:r>
              <a:rPr lang="en-US" dirty="0"/>
              <a:t>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cs typeface="Calibri"/>
              </a:rPr>
              <a:t>Вышел 24 декабря 2002</a:t>
            </a:r>
          </a:p>
          <a:p>
            <a:r>
              <a:rPr lang="ru-RU" dirty="0">
                <a:cs typeface="Calibri"/>
              </a:rPr>
              <a:t>Продержался… Держится до сих пор =) Например, глобальные стратегии от </a:t>
            </a:r>
            <a:r>
              <a:rPr lang="en-US" dirty="0">
                <a:cs typeface="Calibri"/>
              </a:rPr>
              <a:t>Paradox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Поддержка </a:t>
            </a:r>
            <a:r>
              <a:rPr lang="en-US" dirty="0">
                <a:cs typeface="Calibri"/>
              </a:rPr>
              <a:t>HLSL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До 2006 продолжается добавление поддержки новых аппаратных возможностей</a:t>
            </a:r>
            <a:endParaRPr lang="en-US" dirty="0">
              <a:cs typeface="Calibri"/>
            </a:endParaRPr>
          </a:p>
          <a:p>
            <a:pPr lvl="1"/>
            <a:r>
              <a:rPr lang="ru-RU" dirty="0">
                <a:cs typeface="Calibri"/>
              </a:rPr>
              <a:t>Больше возможностей работать с текстурами</a:t>
            </a:r>
          </a:p>
          <a:p>
            <a:pPr lvl="1"/>
            <a:r>
              <a:rPr lang="en-US" dirty="0">
                <a:cs typeface="Calibri"/>
              </a:rPr>
              <a:t>PCF</a:t>
            </a:r>
          </a:p>
          <a:p>
            <a:r>
              <a:rPr lang="ru-RU" dirty="0">
                <a:cs typeface="Calibri"/>
              </a:rPr>
              <a:t>Стабильный </a:t>
            </a:r>
            <a:r>
              <a:rPr lang="en-US" dirty="0">
                <a:cs typeface="Calibri"/>
              </a:rPr>
              <a:t>API</a:t>
            </a:r>
            <a:r>
              <a:rPr lang="ru-RU" dirty="0">
                <a:cs typeface="Calibri"/>
              </a:rPr>
              <a:t>, который постепенно расширяется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9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10.0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Вышел 10 ноября 2006</a:t>
            </a:r>
          </a:p>
          <a:p>
            <a:r>
              <a:rPr lang="ru-RU" dirty="0">
                <a:cs typeface="Calibri"/>
              </a:rPr>
              <a:t>Продержался недолго, вытеснен </a:t>
            </a:r>
            <a:r>
              <a:rPr lang="en-US" dirty="0">
                <a:cs typeface="Calibri"/>
              </a:rPr>
              <a:t>DirectX 11.0</a:t>
            </a:r>
          </a:p>
          <a:p>
            <a:r>
              <a:rPr lang="ru-RU" dirty="0">
                <a:cs typeface="Calibri"/>
              </a:rPr>
              <a:t>Но… пример хорошего дизайна, поддержка </a:t>
            </a:r>
            <a:r>
              <a:rPr lang="en-US" dirty="0">
                <a:cs typeface="Calibri"/>
              </a:rPr>
              <a:t>compute </a:t>
            </a:r>
            <a:r>
              <a:rPr lang="ru-RU" dirty="0">
                <a:cs typeface="Calibri"/>
              </a:rPr>
              <a:t>шейдеров органично вписалась в изначальный интерфейс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1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</a:t>
            </a:r>
            <a:r>
              <a:rPr lang="ru-RU" dirty="0"/>
              <a:t>1</a:t>
            </a:r>
            <a:r>
              <a:rPr lang="en-US" dirty="0"/>
              <a:t>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Вышел 22 октября 2009</a:t>
            </a:r>
          </a:p>
          <a:p>
            <a:r>
              <a:rPr lang="ru-RU" dirty="0">
                <a:cs typeface="Calibri"/>
              </a:rPr>
              <a:t>Продуманный интерфейс, покрывающий все возможности современных (для себя) видеокарт и задел на будущее</a:t>
            </a:r>
          </a:p>
          <a:p>
            <a:r>
              <a:rPr lang="ru-RU" dirty="0">
                <a:cs typeface="Calibri"/>
              </a:rPr>
              <a:t>Очень популярен до сих пор</a:t>
            </a:r>
          </a:p>
          <a:p>
            <a:r>
              <a:rPr lang="ru-RU" dirty="0">
                <a:cs typeface="Calibri"/>
              </a:rPr>
              <a:t>Расширяется за счет минорных изменений</a:t>
            </a:r>
          </a:p>
          <a:p>
            <a:pPr lvl="1"/>
            <a:r>
              <a:rPr lang="ru-RU" dirty="0">
                <a:cs typeface="Calibri"/>
              </a:rPr>
              <a:t>Поддержка частичного обновления константных буферов</a:t>
            </a:r>
          </a:p>
          <a:p>
            <a:r>
              <a:rPr lang="ru-RU" dirty="0">
                <a:cs typeface="Calibri"/>
              </a:rPr>
              <a:t>Не без косяков</a:t>
            </a:r>
          </a:p>
          <a:p>
            <a:pPr lvl="1"/>
            <a:r>
              <a:rPr lang="en-US" dirty="0" err="1"/>
              <a:t>OMSetRenderTargetsAndUnorderedAccessView</a:t>
            </a:r>
            <a:r>
              <a:rPr lang="ru-RU" dirty="0"/>
              <a:t> =)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</a:t>
            </a:r>
            <a:r>
              <a:rPr lang="ru-RU" dirty="0"/>
              <a:t>1</a:t>
            </a:r>
            <a:r>
              <a:rPr lang="en-US" dirty="0"/>
              <a:t>.0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cs typeface="Calibri"/>
              </a:rPr>
              <a:t>Наибольшая проблема: неявные действия</a:t>
            </a:r>
          </a:p>
          <a:p>
            <a:r>
              <a:rPr lang="en-US" dirty="0"/>
              <a:t>ID3D11DeviceContext::</a:t>
            </a:r>
            <a:r>
              <a:rPr lang="en-US" dirty="0" err="1"/>
              <a:t>UpdateSubresource</a:t>
            </a:r>
            <a:endParaRPr lang="ru-RU" dirty="0"/>
          </a:p>
          <a:p>
            <a:pPr lvl="1"/>
            <a:r>
              <a:rPr lang="ru-RU" dirty="0">
                <a:cs typeface="Calibri"/>
              </a:rPr>
              <a:t>Копирование происходит силами </a:t>
            </a:r>
            <a:r>
              <a:rPr lang="en-US" dirty="0">
                <a:cs typeface="Calibri"/>
              </a:rPr>
              <a:t>GPU</a:t>
            </a:r>
            <a:endParaRPr lang="ru-RU" dirty="0">
              <a:cs typeface="Calibri"/>
            </a:endParaRPr>
          </a:p>
          <a:p>
            <a:pPr lvl="1"/>
            <a:r>
              <a:rPr lang="ru-RU" dirty="0">
                <a:cs typeface="Calibri"/>
              </a:rPr>
              <a:t>Выделение промежуточной памяти</a:t>
            </a:r>
          </a:p>
          <a:p>
            <a:pPr lvl="1"/>
            <a:r>
              <a:rPr lang="ru-RU" dirty="0">
                <a:cs typeface="Calibri"/>
              </a:rPr>
              <a:t>Память нельзя выгружать</a:t>
            </a:r>
            <a:endParaRPr lang="en-US" dirty="0">
              <a:cs typeface="Calibri"/>
            </a:endParaRPr>
          </a:p>
          <a:p>
            <a:pPr lvl="1"/>
            <a:r>
              <a:rPr lang="ru-RU" dirty="0">
                <a:cs typeface="Calibri"/>
              </a:rPr>
              <a:t>Непонятно, когда освободится и сколько это будет стоить</a:t>
            </a:r>
          </a:p>
          <a:p>
            <a:r>
              <a:rPr lang="ru-RU" dirty="0">
                <a:cs typeface="Calibri"/>
              </a:rPr>
              <a:t>2013 – </a:t>
            </a:r>
            <a:r>
              <a:rPr lang="en-US" dirty="0">
                <a:cs typeface="Calibri"/>
              </a:rPr>
              <a:t>AMD </a:t>
            </a:r>
            <a:r>
              <a:rPr lang="ru-RU" dirty="0">
                <a:cs typeface="Calibri"/>
              </a:rPr>
              <a:t>предлагает </a:t>
            </a:r>
            <a:r>
              <a:rPr lang="en-US" dirty="0">
                <a:cs typeface="Calibri"/>
              </a:rPr>
              <a:t>explicit API: Mantle</a:t>
            </a:r>
          </a:p>
          <a:p>
            <a:r>
              <a:rPr lang="ru-RU" dirty="0">
                <a:cs typeface="Calibri"/>
              </a:rPr>
              <a:t>Идеи </a:t>
            </a:r>
            <a:r>
              <a:rPr lang="en-US" dirty="0">
                <a:cs typeface="Calibri"/>
              </a:rPr>
              <a:t>Mantle</a:t>
            </a:r>
            <a:r>
              <a:rPr lang="ru-RU" dirty="0">
                <a:cs typeface="Calibri"/>
              </a:rPr>
              <a:t>, реализуются в </a:t>
            </a:r>
            <a:r>
              <a:rPr lang="en-US" dirty="0">
                <a:cs typeface="Calibri"/>
              </a:rPr>
              <a:t>DirectX</a:t>
            </a:r>
          </a:p>
          <a:p>
            <a:r>
              <a:rPr lang="en-US" b="1" dirty="0">
                <a:cs typeface="Calibri"/>
              </a:rPr>
              <a:t>DirectX 12</a:t>
            </a:r>
            <a:endParaRPr lang="ru-RU" b="1" dirty="0">
              <a:cs typeface="Calibri"/>
            </a:endParaRPr>
          </a:p>
          <a:p>
            <a:pPr lvl="1"/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5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12.0</a:t>
            </a:r>
            <a:r>
              <a:rPr lang="ru-RU" dirty="0"/>
              <a:t>, преимущества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Нет лишних операций, всё (почти) происходит явно</a:t>
            </a:r>
          </a:p>
          <a:p>
            <a:r>
              <a:rPr lang="ru-RU" dirty="0">
                <a:cs typeface="Calibri"/>
              </a:rPr>
              <a:t>Более простой драйвер, поскольку не делает неявных действий – меньше влияет на производительность</a:t>
            </a:r>
          </a:p>
          <a:p>
            <a:r>
              <a:rPr lang="ru-RU" dirty="0">
                <a:cs typeface="Calibri"/>
              </a:rPr>
              <a:t>Возможное ускорение на </a:t>
            </a:r>
            <a:r>
              <a:rPr lang="en-US" dirty="0">
                <a:cs typeface="Calibri"/>
              </a:rPr>
              <a:t>CPU</a:t>
            </a:r>
            <a:r>
              <a:rPr lang="ru-RU" dirty="0">
                <a:cs typeface="Calibri"/>
              </a:rPr>
              <a:t>, особенно на слабых компьютерах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5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Разработка графики под </a:t>
            </a:r>
            <a:r>
              <a:rPr lang="en-US" dirty="0"/>
              <a:t>MS-DOS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Одноядерные компьютеры</a:t>
            </a:r>
          </a:p>
          <a:p>
            <a:r>
              <a:rPr lang="ru-RU" sz="2400" dirty="0">
                <a:cs typeface="Calibri"/>
              </a:rPr>
              <a:t>Нет графического ускорителя</a:t>
            </a:r>
          </a:p>
          <a:p>
            <a:r>
              <a:rPr lang="ru-RU" sz="2400" dirty="0">
                <a:cs typeface="Calibri"/>
              </a:rPr>
              <a:t>Все графика в главном потоке, там же, где логика самой игры</a:t>
            </a:r>
          </a:p>
          <a:p>
            <a:r>
              <a:rPr lang="ru-RU" sz="2400" dirty="0">
                <a:cs typeface="Calibri"/>
              </a:rPr>
              <a:t>Требуется максимальная производительность</a:t>
            </a:r>
          </a:p>
          <a:p>
            <a:r>
              <a:rPr lang="ru-RU" sz="2400" dirty="0">
                <a:cs typeface="Calibri"/>
              </a:rPr>
              <a:t>Наиболее популярная операция – вывод на экран спрайта</a:t>
            </a:r>
          </a:p>
          <a:p>
            <a:r>
              <a:rPr lang="ru-RU" sz="2400" dirty="0">
                <a:cs typeface="Calibri"/>
              </a:rPr>
              <a:t>Задача решается </a:t>
            </a:r>
            <a:r>
              <a:rPr lang="en-US" sz="2400" dirty="0">
                <a:cs typeface="Calibri"/>
              </a:rPr>
              <a:t>“</a:t>
            </a:r>
            <a:r>
              <a:rPr lang="ru-RU" sz="2400" dirty="0">
                <a:cs typeface="Calibri"/>
              </a:rPr>
              <a:t>прямым доступом</a:t>
            </a:r>
            <a:r>
              <a:rPr lang="en-US" sz="2400" dirty="0">
                <a:cs typeface="Calibri"/>
              </a:rPr>
              <a:t>”</a:t>
            </a:r>
            <a:r>
              <a:rPr lang="ru-RU" sz="2400" dirty="0">
                <a:cs typeface="Calibri"/>
              </a:rPr>
              <a:t> к железу</a:t>
            </a:r>
          </a:p>
          <a:p>
            <a:pPr lvl="1"/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DirectX 12.0</a:t>
            </a:r>
            <a:r>
              <a:rPr lang="ru-RU" dirty="0"/>
              <a:t>, критика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Ощутимо сложнее </a:t>
            </a:r>
            <a:r>
              <a:rPr lang="en-US" dirty="0">
                <a:cs typeface="Calibri"/>
              </a:rPr>
              <a:t>DirectX 11</a:t>
            </a:r>
          </a:p>
          <a:p>
            <a:r>
              <a:rPr lang="ru-RU" dirty="0">
                <a:cs typeface="Calibri"/>
              </a:rPr>
              <a:t>Драйверы </a:t>
            </a:r>
            <a:r>
              <a:rPr lang="en-US" dirty="0">
                <a:cs typeface="Calibri"/>
              </a:rPr>
              <a:t>DirectX 11 </a:t>
            </a:r>
            <a:r>
              <a:rPr lang="ru-RU" dirty="0">
                <a:cs typeface="Calibri"/>
              </a:rPr>
              <a:t>хорошо отлажены – прячут всю тяжелую работу в служебный поток</a:t>
            </a:r>
          </a:p>
          <a:p>
            <a:r>
              <a:rPr lang="ru-RU" dirty="0">
                <a:cs typeface="Calibri"/>
              </a:rPr>
              <a:t>На мощных компьютерах разницы на </a:t>
            </a:r>
            <a:r>
              <a:rPr lang="en-US" dirty="0">
                <a:cs typeface="Calibri"/>
              </a:rPr>
              <a:t>CPU </a:t>
            </a:r>
            <a:r>
              <a:rPr lang="ru-RU" dirty="0">
                <a:cs typeface="Calibri"/>
              </a:rPr>
              <a:t>нет</a:t>
            </a:r>
          </a:p>
          <a:p>
            <a:r>
              <a:rPr lang="ru-RU" dirty="0">
                <a:cs typeface="Calibri"/>
              </a:rPr>
              <a:t>На слабых, как правило, </a:t>
            </a:r>
            <a:r>
              <a:rPr lang="en-US" dirty="0">
                <a:cs typeface="Calibri"/>
              </a:rPr>
              <a:t>bottleneck – </a:t>
            </a:r>
            <a:r>
              <a:rPr lang="ru-RU" dirty="0">
                <a:cs typeface="Calibri"/>
              </a:rPr>
              <a:t>это </a:t>
            </a:r>
            <a:r>
              <a:rPr lang="en-US" dirty="0">
                <a:cs typeface="Calibri"/>
              </a:rPr>
              <a:t>GPU (</a:t>
            </a:r>
            <a:r>
              <a:rPr lang="ru-RU" dirty="0">
                <a:cs typeface="Calibri"/>
              </a:rPr>
              <a:t>то есть, тоже разницы нет</a:t>
            </a:r>
            <a:r>
              <a:rPr lang="en-US" dirty="0">
                <a:cs typeface="Calibri"/>
              </a:rPr>
              <a:t>)</a:t>
            </a:r>
            <a:endParaRPr lang="ru-RU" dirty="0">
              <a:cs typeface="Calibri"/>
            </a:endParaRPr>
          </a:p>
          <a:p>
            <a:r>
              <a:rPr lang="ru-RU" b="1" dirty="0">
                <a:cs typeface="Calibri"/>
              </a:rPr>
              <a:t>Вывод</a:t>
            </a:r>
            <a:r>
              <a:rPr lang="en-US" b="1" dirty="0">
                <a:cs typeface="Calibri"/>
              </a:rPr>
              <a:t>: DirectX 12 </a:t>
            </a:r>
            <a:r>
              <a:rPr lang="ru-RU" b="1" dirty="0">
                <a:cs typeface="Calibri"/>
              </a:rPr>
              <a:t>не нужен =)</a:t>
            </a:r>
          </a:p>
          <a:p>
            <a:r>
              <a:rPr lang="ru-RU" dirty="0">
                <a:cs typeface="Calibri"/>
              </a:rPr>
              <a:t>Или?...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1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Ray-Tracing, </a:t>
            </a:r>
            <a:r>
              <a:rPr lang="ru-RU" dirty="0"/>
              <a:t>аппаратное ускорение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Технология представлена </a:t>
            </a:r>
            <a:r>
              <a:rPr lang="en-US" dirty="0">
                <a:cs typeface="Calibri"/>
              </a:rPr>
              <a:t>Nvidia </a:t>
            </a:r>
            <a:r>
              <a:rPr lang="ru-RU" dirty="0">
                <a:cs typeface="Calibri"/>
              </a:rPr>
              <a:t>осенью 2018</a:t>
            </a:r>
          </a:p>
          <a:p>
            <a:r>
              <a:rPr lang="ru-RU" dirty="0">
                <a:cs typeface="Calibri"/>
              </a:rPr>
              <a:t>В 2021 есть в обеих консолях последнего поколения и видеокартах от </a:t>
            </a:r>
            <a:r>
              <a:rPr lang="en-US" dirty="0">
                <a:cs typeface="Calibri"/>
              </a:rPr>
              <a:t>Nvidia </a:t>
            </a:r>
            <a:r>
              <a:rPr lang="ru-RU" dirty="0">
                <a:cs typeface="Calibri"/>
              </a:rPr>
              <a:t>и </a:t>
            </a:r>
            <a:r>
              <a:rPr lang="en-US" dirty="0">
                <a:cs typeface="Calibri"/>
              </a:rPr>
              <a:t>AMD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Возможна ли поддержка в </a:t>
            </a:r>
            <a:r>
              <a:rPr lang="en-US" dirty="0">
                <a:cs typeface="Calibri"/>
              </a:rPr>
              <a:t>DirectX 11?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7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Растеризация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7AD88-BEAA-4CDC-A300-861FE91E0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13" y="2218689"/>
            <a:ext cx="7355840" cy="4137660"/>
          </a:xfrm>
          <a:prstGeom prst="rect">
            <a:avLst/>
          </a:prstGeom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A10AE6FB-D5D4-4D4D-91EB-5E14769ED80B}"/>
              </a:ext>
            </a:extLst>
          </p:cNvPr>
          <p:cNvGrpSpPr/>
          <p:nvPr/>
        </p:nvGrpSpPr>
        <p:grpSpPr>
          <a:xfrm>
            <a:off x="9542463" y="2218689"/>
            <a:ext cx="711200" cy="730250"/>
            <a:chOff x="8734425" y="1879600"/>
            <a:chExt cx="711200" cy="730250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9C58569-CE32-43CA-BD14-8E71C0C2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20150" y="1966913"/>
              <a:ext cx="552450" cy="552450"/>
            </a:xfrm>
            <a:prstGeom prst="rect">
              <a:avLst/>
            </a:prstGeom>
          </p:spPr>
        </p:pic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EB512AC-826E-409D-9337-CC7BB18EE368}"/>
                </a:ext>
              </a:extLst>
            </p:cNvPr>
            <p:cNvSpPr/>
            <p:nvPr/>
          </p:nvSpPr>
          <p:spPr>
            <a:xfrm>
              <a:off x="8734425" y="1879600"/>
              <a:ext cx="711200" cy="7302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Стрелка: влево 15">
            <a:extLst>
              <a:ext uri="{FF2B5EF4-FFF2-40B4-BE49-F238E27FC236}">
                <a16:creationId xmlns:a16="http://schemas.microsoft.com/office/drawing/2014/main" id="{ECF1F900-0750-4123-BB34-B4239A1A02E2}"/>
              </a:ext>
            </a:extLst>
          </p:cNvPr>
          <p:cNvSpPr/>
          <p:nvPr/>
        </p:nvSpPr>
        <p:spPr>
          <a:xfrm rot="10800000">
            <a:off x="7531949" y="2485866"/>
            <a:ext cx="1905000" cy="1927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A7829DE-4318-41ED-ABD6-36580C600B29}"/>
              </a:ext>
            </a:extLst>
          </p:cNvPr>
          <p:cNvGrpSpPr/>
          <p:nvPr/>
        </p:nvGrpSpPr>
        <p:grpSpPr>
          <a:xfrm>
            <a:off x="9542463" y="4903468"/>
            <a:ext cx="711200" cy="1376681"/>
            <a:chOff x="8737600" y="3293744"/>
            <a:chExt cx="711200" cy="1376681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75D18E84-05C1-4B04-924F-EA4A931EE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823325" y="3381058"/>
              <a:ext cx="552450" cy="552450"/>
            </a:xfrm>
            <a:prstGeom prst="rect">
              <a:avLst/>
            </a:prstGeom>
          </p:spPr>
        </p:pic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A81D0B69-7123-4CC9-9DFC-6087CDFDAD5A}"/>
                </a:ext>
              </a:extLst>
            </p:cNvPr>
            <p:cNvSpPr/>
            <p:nvPr/>
          </p:nvSpPr>
          <p:spPr>
            <a:xfrm>
              <a:off x="8737600" y="3293744"/>
              <a:ext cx="711200" cy="137668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5B311BC3-A375-4C56-9C51-3BDAF02B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8823325" y="4020822"/>
              <a:ext cx="552450" cy="552450"/>
            </a:xfrm>
            <a:prstGeom prst="rect">
              <a:avLst/>
            </a:prstGeom>
          </p:spPr>
        </p:pic>
      </p:grp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6B95C089-04FE-4B87-9433-15E37ADF7D5E}"/>
              </a:ext>
            </a:extLst>
          </p:cNvPr>
          <p:cNvSpPr/>
          <p:nvPr/>
        </p:nvSpPr>
        <p:spPr>
          <a:xfrm>
            <a:off x="9110184" y="5495447"/>
            <a:ext cx="345336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0502F-C274-4F37-B530-D0D60229EADD}"/>
              </a:ext>
            </a:extLst>
          </p:cNvPr>
          <p:cNvSpPr txBox="1"/>
          <p:nvPr/>
        </p:nvSpPr>
        <p:spPr>
          <a:xfrm>
            <a:off x="1538288" y="1747838"/>
            <a:ext cx="93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Последовательный вывод объектов, каждый со своим набором текстур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8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Ray tracing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27AD88-BEAA-4CDC-A300-861FE91E08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813" y="2218689"/>
            <a:ext cx="7355840" cy="413765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C58569-CE32-43CA-BD14-8E71C0C2C7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8188" y="2306002"/>
            <a:ext cx="552450" cy="55245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EB512AC-826E-409D-9337-CC7BB18EE368}"/>
              </a:ext>
            </a:extLst>
          </p:cNvPr>
          <p:cNvSpPr/>
          <p:nvPr/>
        </p:nvSpPr>
        <p:spPr>
          <a:xfrm>
            <a:off x="9542463" y="2218689"/>
            <a:ext cx="711200" cy="41376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6B95C089-04FE-4B87-9433-15E37ADF7D5E}"/>
              </a:ext>
            </a:extLst>
          </p:cNvPr>
          <p:cNvSpPr/>
          <p:nvPr/>
        </p:nvSpPr>
        <p:spPr>
          <a:xfrm>
            <a:off x="9305924" y="5495447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0502F-C274-4F37-B530-D0D60229EADD}"/>
              </a:ext>
            </a:extLst>
          </p:cNvPr>
          <p:cNvSpPr txBox="1"/>
          <p:nvPr/>
        </p:nvSpPr>
        <p:spPr>
          <a:xfrm>
            <a:off x="1538288" y="1747838"/>
            <a:ext cx="93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Из каждого пикселя кидаем луч, что он пересечет, то и рисуем в этом пикселе</a:t>
            </a:r>
            <a:endParaRPr lang="en-US" dirty="0"/>
          </a:p>
        </p:txBody>
      </p:sp>
      <p:sp>
        <p:nvSpPr>
          <p:cNvPr id="24" name="Стрелка: вправо 23">
            <a:extLst>
              <a:ext uri="{FF2B5EF4-FFF2-40B4-BE49-F238E27FC236}">
                <a16:creationId xmlns:a16="http://schemas.microsoft.com/office/drawing/2014/main" id="{D372A38A-50CD-444C-97B8-34399DDCF5E5}"/>
              </a:ext>
            </a:extLst>
          </p:cNvPr>
          <p:cNvSpPr/>
          <p:nvPr/>
        </p:nvSpPr>
        <p:spPr>
          <a:xfrm>
            <a:off x="9305924" y="5234145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Стрелка: вправо 24">
            <a:extLst>
              <a:ext uri="{FF2B5EF4-FFF2-40B4-BE49-F238E27FC236}">
                <a16:creationId xmlns:a16="http://schemas.microsoft.com/office/drawing/2014/main" id="{D538F843-2CE3-4DD9-987E-210D11E23412}"/>
              </a:ext>
            </a:extLst>
          </p:cNvPr>
          <p:cNvSpPr/>
          <p:nvPr/>
        </p:nvSpPr>
        <p:spPr>
          <a:xfrm>
            <a:off x="9309893" y="4977604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04685B5A-8CED-448E-88E3-5D3F861EC6D7}"/>
              </a:ext>
            </a:extLst>
          </p:cNvPr>
          <p:cNvSpPr/>
          <p:nvPr/>
        </p:nvSpPr>
        <p:spPr>
          <a:xfrm>
            <a:off x="9309893" y="4716302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Стрелка: вправо 26">
            <a:extLst>
              <a:ext uri="{FF2B5EF4-FFF2-40B4-BE49-F238E27FC236}">
                <a16:creationId xmlns:a16="http://schemas.microsoft.com/office/drawing/2014/main" id="{B3F5B665-BCBF-4433-9E49-05D5D725A334}"/>
              </a:ext>
            </a:extLst>
          </p:cNvPr>
          <p:cNvSpPr/>
          <p:nvPr/>
        </p:nvSpPr>
        <p:spPr>
          <a:xfrm>
            <a:off x="9305924" y="4448411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A5090FAC-5F69-4E67-986B-29A57B996FF7}"/>
              </a:ext>
            </a:extLst>
          </p:cNvPr>
          <p:cNvSpPr/>
          <p:nvPr/>
        </p:nvSpPr>
        <p:spPr>
          <a:xfrm>
            <a:off x="9305924" y="4187109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0598EA90-1721-47C5-BBD7-2510C56E1BCF}"/>
              </a:ext>
            </a:extLst>
          </p:cNvPr>
          <p:cNvSpPr/>
          <p:nvPr/>
        </p:nvSpPr>
        <p:spPr>
          <a:xfrm>
            <a:off x="9309893" y="3930568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21817C99-9BFB-48CB-AF13-6C589FA3DA3E}"/>
              </a:ext>
            </a:extLst>
          </p:cNvPr>
          <p:cNvSpPr/>
          <p:nvPr/>
        </p:nvSpPr>
        <p:spPr>
          <a:xfrm>
            <a:off x="9309893" y="3669266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FADC1B65-77E9-4E58-AAD7-B815BABF72BA}"/>
              </a:ext>
            </a:extLst>
          </p:cNvPr>
          <p:cNvSpPr/>
          <p:nvPr/>
        </p:nvSpPr>
        <p:spPr>
          <a:xfrm>
            <a:off x="9312117" y="3412725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Стрелка: вправо 31">
            <a:extLst>
              <a:ext uri="{FF2B5EF4-FFF2-40B4-BE49-F238E27FC236}">
                <a16:creationId xmlns:a16="http://schemas.microsoft.com/office/drawing/2014/main" id="{8DB1EB01-66F0-4280-8851-A14037029312}"/>
              </a:ext>
            </a:extLst>
          </p:cNvPr>
          <p:cNvSpPr/>
          <p:nvPr/>
        </p:nvSpPr>
        <p:spPr>
          <a:xfrm>
            <a:off x="9312117" y="3151423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Стрелка: вправо 32">
            <a:extLst>
              <a:ext uri="{FF2B5EF4-FFF2-40B4-BE49-F238E27FC236}">
                <a16:creationId xmlns:a16="http://schemas.microsoft.com/office/drawing/2014/main" id="{B88D3F7D-464A-4C71-9DDE-CBD5FD36BF21}"/>
              </a:ext>
            </a:extLst>
          </p:cNvPr>
          <p:cNvSpPr/>
          <p:nvPr/>
        </p:nvSpPr>
        <p:spPr>
          <a:xfrm>
            <a:off x="9316086" y="2894882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Стрелка: вправо 33">
            <a:extLst>
              <a:ext uri="{FF2B5EF4-FFF2-40B4-BE49-F238E27FC236}">
                <a16:creationId xmlns:a16="http://schemas.microsoft.com/office/drawing/2014/main" id="{89DF39C0-02B9-42CA-9B3F-E4DDF389273B}"/>
              </a:ext>
            </a:extLst>
          </p:cNvPr>
          <p:cNvSpPr/>
          <p:nvPr/>
        </p:nvSpPr>
        <p:spPr>
          <a:xfrm>
            <a:off x="9316086" y="2633580"/>
            <a:ext cx="149595" cy="19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76461C12-C755-4456-8327-41C062B391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28188" y="2949333"/>
            <a:ext cx="552450" cy="5524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077061D-C16E-4D9B-A48C-04BF9D9975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28188" y="3592664"/>
            <a:ext cx="552450" cy="55245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764BFA5-1482-43D0-A78F-581C2A779B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28188" y="4235444"/>
            <a:ext cx="552450" cy="5524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C2C3F13-94B5-45E0-9F17-0A4C436AB6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28188" y="4878224"/>
            <a:ext cx="552450" cy="55245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3999ACD-FA97-4EF6-B91B-405FDB28C3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28188" y="5521004"/>
            <a:ext cx="552450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147AC-4E14-4510-837E-13BC1BEDFAC8}"/>
              </a:ext>
            </a:extLst>
          </p:cNvPr>
          <p:cNvSpPr txBox="1"/>
          <p:nvPr/>
        </p:nvSpPr>
        <p:spPr>
          <a:xfrm>
            <a:off x="9750187" y="5987016"/>
            <a:ext cx="3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1961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Ray-Tracing, </a:t>
            </a:r>
            <a:r>
              <a:rPr lang="ru-RU" dirty="0"/>
              <a:t>аппаратное ускорение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Невозможно поддержать в </a:t>
            </a:r>
            <a:r>
              <a:rPr lang="en-US" dirty="0">
                <a:cs typeface="Calibri"/>
              </a:rPr>
              <a:t>DirectX 11</a:t>
            </a:r>
          </a:p>
          <a:p>
            <a:r>
              <a:rPr lang="ru-RU" dirty="0">
                <a:cs typeface="Calibri"/>
              </a:rPr>
              <a:t>Невозможно реализовать </a:t>
            </a:r>
            <a:r>
              <a:rPr lang="en-US" dirty="0">
                <a:cs typeface="Calibri"/>
              </a:rPr>
              <a:t>bindless </a:t>
            </a:r>
            <a:r>
              <a:rPr lang="ru-RU" dirty="0">
                <a:cs typeface="Calibri"/>
              </a:rPr>
              <a:t>подход к ресурсам</a:t>
            </a:r>
          </a:p>
          <a:p>
            <a:r>
              <a:rPr lang="ru-RU" dirty="0">
                <a:cs typeface="Calibri"/>
              </a:rPr>
              <a:t>Подходит </a:t>
            </a:r>
            <a:r>
              <a:rPr lang="en-US" dirty="0">
                <a:cs typeface="Calibri"/>
              </a:rPr>
              <a:t>DirectX 12</a:t>
            </a:r>
          </a:p>
          <a:p>
            <a:r>
              <a:rPr lang="ru-RU" b="1" dirty="0">
                <a:cs typeface="Calibri"/>
              </a:rPr>
              <a:t>Вывод: все-таки нужен =)</a:t>
            </a:r>
            <a:endParaRPr lang="en-US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1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Два актуальных </a:t>
            </a:r>
            <a:r>
              <a:rPr lang="en-US" dirty="0"/>
              <a:t>API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DirectX 11</a:t>
            </a:r>
          </a:p>
          <a:p>
            <a:pPr lvl="1"/>
            <a:r>
              <a:rPr lang="ru-RU" dirty="0">
                <a:cs typeface="Calibri"/>
              </a:rPr>
              <a:t>Инди игры со своим движком</a:t>
            </a:r>
          </a:p>
          <a:p>
            <a:pPr lvl="1"/>
            <a:r>
              <a:rPr lang="ru-RU" dirty="0">
                <a:cs typeface="Calibri"/>
              </a:rPr>
              <a:t>Учебные проекты</a:t>
            </a:r>
          </a:p>
          <a:p>
            <a:r>
              <a:rPr lang="en-US" dirty="0">
                <a:cs typeface="Calibri"/>
              </a:rPr>
              <a:t>DirectX 12</a:t>
            </a:r>
          </a:p>
          <a:p>
            <a:pPr lvl="1"/>
            <a:r>
              <a:rPr lang="ru-RU" dirty="0">
                <a:cs typeface="Calibri"/>
              </a:rPr>
              <a:t>Игры на </a:t>
            </a:r>
            <a:r>
              <a:rPr lang="en-US" dirty="0">
                <a:cs typeface="Calibri"/>
              </a:rPr>
              <a:t>AAA</a:t>
            </a:r>
            <a:r>
              <a:rPr lang="ru-RU" dirty="0">
                <a:cs typeface="Calibri"/>
              </a:rPr>
              <a:t> движках</a:t>
            </a:r>
          </a:p>
          <a:p>
            <a:pPr lvl="1"/>
            <a:r>
              <a:rPr lang="en-US" dirty="0">
                <a:cs typeface="Calibri"/>
              </a:rPr>
              <a:t>AAA </a:t>
            </a:r>
            <a:r>
              <a:rPr lang="ru-RU" dirty="0">
                <a:cs typeface="Calibri"/>
              </a:rPr>
              <a:t>игры, использующие </a:t>
            </a:r>
            <a:r>
              <a:rPr lang="en-US" dirty="0">
                <a:cs typeface="Calibri"/>
              </a:rPr>
              <a:t>ray tracing </a:t>
            </a:r>
            <a:r>
              <a:rPr lang="ru-RU" dirty="0">
                <a:cs typeface="Calibri"/>
              </a:rPr>
              <a:t>и другие возможности </a:t>
            </a:r>
            <a:r>
              <a:rPr lang="en-US" dirty="0">
                <a:cs typeface="Calibri"/>
              </a:rPr>
              <a:t>DirectX 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34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  <a:hlinkClick r:id="rId3"/>
              </a:rPr>
              <a:t>Юров, </a:t>
            </a:r>
            <a:r>
              <a:rPr lang="ru-RU" dirty="0" err="1">
                <a:cs typeface="Calibri"/>
                <a:hlinkClick r:id="rId3"/>
              </a:rPr>
              <a:t>Хорошенко</a:t>
            </a:r>
            <a:r>
              <a:rPr lang="ru-RU" dirty="0">
                <a:cs typeface="Calibri"/>
                <a:hlinkClick r:id="rId3"/>
              </a:rPr>
              <a:t>, </a:t>
            </a:r>
            <a:r>
              <a:rPr lang="en-US" dirty="0">
                <a:cs typeface="Calibri"/>
                <a:hlinkClick r:id="rId3"/>
              </a:rPr>
              <a:t>“</a:t>
            </a:r>
            <a:r>
              <a:rPr lang="ru-RU" dirty="0">
                <a:cs typeface="Calibri"/>
                <a:hlinkClick r:id="rId3"/>
              </a:rPr>
              <a:t>Ассемблер: учебный курс</a:t>
            </a:r>
            <a:r>
              <a:rPr lang="en-US" dirty="0">
                <a:cs typeface="Calibri"/>
                <a:hlinkClick r:id="rId3"/>
              </a:rPr>
              <a:t>”</a:t>
            </a:r>
            <a:endParaRPr lang="ru-RU" dirty="0">
              <a:cs typeface="Calibri"/>
            </a:endParaRPr>
          </a:p>
          <a:p>
            <a:r>
              <a:rPr lang="en-US" dirty="0">
                <a:cs typeface="Calibri"/>
                <a:hlinkClick r:id="rId4"/>
              </a:rPr>
              <a:t>Abrash, “Zen of Graphics Programming”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  <a:hlinkClick r:id="rId5"/>
              </a:rPr>
              <a:t>Таненбаум, "Современные операционные системы“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6"/>
              </a:rPr>
              <a:t>Microsoft, Display Drivers Specification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7"/>
              </a:rPr>
              <a:t>AMD, Southern Islands Registers Specification</a:t>
            </a:r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8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Отрисовка спрайта в режиме 640</a:t>
            </a:r>
            <a:r>
              <a:rPr lang="en-US" dirty="0"/>
              <a:t>x480, 256 </a:t>
            </a:r>
            <a:r>
              <a:rPr lang="ru-RU" dirty="0"/>
              <a:t>цветов (</a:t>
            </a:r>
            <a:r>
              <a:rPr lang="en-US" dirty="0"/>
              <a:t>SVGA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cs typeface="Calibri"/>
              </a:rPr>
              <a:t>Определить адрес спрайта в расширенной памяти</a:t>
            </a:r>
          </a:p>
          <a:p>
            <a:r>
              <a:rPr lang="ru-RU" sz="2400" dirty="0">
                <a:cs typeface="Calibri"/>
              </a:rPr>
              <a:t>Отобразить нужную страницу расширенной памяти в физическую память</a:t>
            </a:r>
          </a:p>
          <a:p>
            <a:r>
              <a:rPr lang="ru-RU" sz="2400" dirty="0">
                <a:cs typeface="Calibri"/>
              </a:rPr>
              <a:t>Определить банк памяти экранного буфера</a:t>
            </a:r>
          </a:p>
          <a:p>
            <a:r>
              <a:rPr lang="ru-RU" sz="2400" dirty="0">
                <a:cs typeface="Calibri"/>
              </a:rPr>
              <a:t>Отобразить нужный банк памяти в физическую память</a:t>
            </a:r>
          </a:p>
          <a:p>
            <a:r>
              <a:rPr lang="ru-RU" sz="2400" dirty="0">
                <a:cs typeface="Calibri"/>
              </a:rPr>
              <a:t>Скопировать первую строку спрайта в память экранного буфера при помощи цепочечной команды, обработав ситуацию, когда достигнута граница банка или страницы расширенной памяти</a:t>
            </a:r>
          </a:p>
          <a:p>
            <a:r>
              <a:rPr lang="ru-RU" sz="2400" dirty="0">
                <a:cs typeface="Calibri"/>
              </a:rPr>
              <a:t>Перейти к следующей строке спрайта и экранного буфера</a:t>
            </a:r>
          </a:p>
          <a:p>
            <a:r>
              <a:rPr lang="ru-RU" sz="2400" dirty="0">
                <a:cs typeface="Calibri"/>
              </a:rPr>
              <a:t>Повторить =)</a:t>
            </a:r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7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Отрисовка спрайта в режиме 640</a:t>
            </a:r>
            <a:r>
              <a:rPr lang="en-US" dirty="0"/>
              <a:t>x480, 256 </a:t>
            </a:r>
            <a:r>
              <a:rPr lang="ru-RU" dirty="0"/>
              <a:t>цветов (</a:t>
            </a:r>
            <a:r>
              <a:rPr lang="en-US" dirty="0"/>
              <a:t>SVGA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571817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Функция на 600+ строк ассемблерного кода</a:t>
            </a:r>
          </a:p>
          <a:p>
            <a:r>
              <a:rPr lang="ru-RU" dirty="0">
                <a:cs typeface="Calibri"/>
              </a:rPr>
              <a:t>Только для одного режима, только для некоторых адаптеров, поддерживающих стандарт </a:t>
            </a:r>
            <a:r>
              <a:rPr lang="en-US" dirty="0">
                <a:cs typeface="Calibri"/>
              </a:rPr>
              <a:t>VESA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Подробнее про Ассемблер</a:t>
            </a:r>
            <a:r>
              <a:rPr lang="en-US" baseline="30000" dirty="0">
                <a:cs typeface="Calibri"/>
                <a:hlinkClick r:id="rId3" action="ppaction://hlinksldjump"/>
              </a:rPr>
              <a:t>[1]</a:t>
            </a:r>
            <a:endParaRPr lang="en-US" baseline="30000" dirty="0">
              <a:cs typeface="Calibri"/>
            </a:endParaRPr>
          </a:p>
          <a:p>
            <a:r>
              <a:rPr lang="ru-RU" dirty="0">
                <a:cs typeface="Calibri"/>
              </a:rPr>
              <a:t>Подробнее про графику под </a:t>
            </a:r>
            <a:r>
              <a:rPr lang="en-US" dirty="0">
                <a:cs typeface="Calibri"/>
              </a:rPr>
              <a:t>MS-DOS</a:t>
            </a:r>
            <a:r>
              <a:rPr lang="en-US" baseline="30000" dirty="0">
                <a:cs typeface="Calibri"/>
                <a:hlinkClick r:id="rId3" action="ppaction://hlinksldjump"/>
              </a:rPr>
              <a:t>[2]</a:t>
            </a:r>
            <a:endParaRPr lang="ru-RU" baseline="30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275514-1D8A-41C4-8991-7FE66BA70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84" y="2504106"/>
            <a:ext cx="3379182" cy="27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6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Персональный компьютер, как инструмент для работы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Бухгалтер работает с калькулятором, счетами, письмами, таблицами</a:t>
            </a:r>
          </a:p>
          <a:p>
            <a:r>
              <a:rPr lang="ru-RU" dirty="0">
                <a:cs typeface="Calibri"/>
              </a:rPr>
              <a:t>Компьютер без оконного интерфейса может заменить что-то одно</a:t>
            </a:r>
          </a:p>
          <a:p>
            <a:r>
              <a:rPr lang="ru-RU" dirty="0">
                <a:cs typeface="Calibri"/>
              </a:rPr>
              <a:t>А хотелось бы, чтобы сразу все + синергию от такого решения (данные между инструментами не нужно переносить вручную)</a:t>
            </a:r>
          </a:p>
          <a:p>
            <a:r>
              <a:rPr lang="ru-RU" dirty="0">
                <a:cs typeface="Calibri"/>
              </a:rPr>
              <a:t>Возникает потребность в оконных интерфейсах и многозадачных ОС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37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Многозадачная ОС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cs typeface="Calibri"/>
              </a:rPr>
              <a:t>Если приложения имеют доступ к физической памяти, они могут залезть в память друг к другу</a:t>
            </a:r>
          </a:p>
          <a:p>
            <a:r>
              <a:rPr lang="ru-RU" dirty="0">
                <a:cs typeface="Calibri"/>
              </a:rPr>
              <a:t>Чтобы этого избежать, существует реализованный на аппаратном уровне защищенный режим работы</a:t>
            </a:r>
          </a:p>
          <a:p>
            <a:r>
              <a:rPr lang="ru-RU" dirty="0">
                <a:cs typeface="Calibri"/>
              </a:rPr>
              <a:t>Приложения работают с виртуальной памятью</a:t>
            </a:r>
          </a:p>
          <a:p>
            <a:r>
              <a:rPr lang="ru-RU" dirty="0">
                <a:cs typeface="Calibri"/>
              </a:rPr>
              <a:t>Доступа к физической памяти нет, напрямую к железу тоже</a:t>
            </a:r>
          </a:p>
          <a:p>
            <a:r>
              <a:rPr lang="ru-RU" dirty="0">
                <a:cs typeface="Calibri"/>
              </a:rPr>
              <a:t>Подробнее у Таненбаума</a:t>
            </a:r>
            <a:r>
              <a:rPr lang="en-US" baseline="30000" dirty="0">
                <a:cs typeface="Calibri"/>
                <a:hlinkClick r:id="rId3" action="ppaction://hlinksldjump"/>
              </a:rPr>
              <a:t>[3]</a:t>
            </a:r>
            <a:endParaRPr lang="ru-RU" baseline="30000" dirty="0">
              <a:cs typeface="Calibri"/>
            </a:endParaRPr>
          </a:p>
          <a:p>
            <a:r>
              <a:rPr lang="ru-RU" b="1" dirty="0">
                <a:cs typeface="Calibri"/>
              </a:rPr>
              <a:t>Противоречие: ПК как инструмент против ПК для игр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Библиотека </a:t>
            </a:r>
            <a:r>
              <a:rPr lang="en-US" dirty="0"/>
              <a:t>GDI </a:t>
            </a:r>
            <a:r>
              <a:rPr lang="ru-RU" dirty="0"/>
              <a:t>под </a:t>
            </a:r>
            <a:r>
              <a:rPr lang="en-US" dirty="0"/>
              <a:t>Windows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6424559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dirty="0">
                <a:cs typeface="Calibri"/>
              </a:rPr>
              <a:t>Поддержка кистей и стиля линий</a:t>
            </a:r>
          </a:p>
          <a:p>
            <a:r>
              <a:rPr lang="ru-RU" dirty="0">
                <a:cs typeface="Calibri"/>
              </a:rPr>
              <a:t>Шрифты и вывод текста</a:t>
            </a:r>
          </a:p>
          <a:p>
            <a:r>
              <a:rPr lang="ru-RU" dirty="0">
                <a:cs typeface="Calibri"/>
              </a:rPr>
              <a:t>Графические примитивы</a:t>
            </a:r>
          </a:p>
          <a:p>
            <a:r>
              <a:rPr lang="ru-RU" dirty="0">
                <a:cs typeface="Calibri"/>
              </a:rPr>
              <a:t>Единый </a:t>
            </a:r>
            <a:r>
              <a:rPr lang="en-US" dirty="0">
                <a:cs typeface="Calibri"/>
              </a:rPr>
              <a:t>API </a:t>
            </a:r>
            <a:r>
              <a:rPr lang="ru-RU" dirty="0">
                <a:cs typeface="Calibri"/>
              </a:rPr>
              <a:t>для монитора, принтера и так далее</a:t>
            </a:r>
          </a:p>
          <a:p>
            <a:r>
              <a:rPr lang="ru-RU" dirty="0">
                <a:cs typeface="Calibri"/>
              </a:rPr>
              <a:t>Мощная</a:t>
            </a:r>
          </a:p>
          <a:p>
            <a:r>
              <a:rPr lang="ru-RU" dirty="0">
                <a:cs typeface="Calibri"/>
              </a:rPr>
              <a:t>Гибкая</a:t>
            </a:r>
          </a:p>
          <a:p>
            <a:r>
              <a:rPr lang="ru-RU" dirty="0">
                <a:cs typeface="Calibri"/>
              </a:rPr>
              <a:t>Универсальная</a:t>
            </a:r>
          </a:p>
          <a:p>
            <a:r>
              <a:rPr lang="ru-RU" b="1" dirty="0">
                <a:cs typeface="Calibri"/>
              </a:rPr>
              <a:t>Тормозная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GDI Drawing Example, VC++ Source Code, Download, Draw Clock Tool">
            <a:extLst>
              <a:ext uri="{FF2B5EF4-FFF2-40B4-BE49-F238E27FC236}">
                <a16:creationId xmlns:a16="http://schemas.microsoft.com/office/drawing/2014/main" id="{6CD5ED56-4D74-44DC-824C-5ED8C575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2" y="2176272"/>
            <a:ext cx="254317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2BAA76B-7B28-429A-BE34-4FB4954A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3583" y="4330212"/>
            <a:ext cx="2543175" cy="14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6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Идея</a:t>
            </a:r>
            <a:r>
              <a:rPr lang="en-US" dirty="0"/>
              <a:t> </a:t>
            </a:r>
            <a:r>
              <a:rPr lang="ru-RU" dirty="0"/>
              <a:t>аналога прямого доступа в защищенном режиме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75C15440-65CC-4317-89E2-E8C6BFEAC9A7}"/>
              </a:ext>
            </a:extLst>
          </p:cNvPr>
          <p:cNvGrpSpPr/>
          <p:nvPr/>
        </p:nvGrpSpPr>
        <p:grpSpPr>
          <a:xfrm>
            <a:off x="971654" y="1920240"/>
            <a:ext cx="5521070" cy="4261329"/>
            <a:chOff x="3484254" y="1838731"/>
            <a:chExt cx="5521070" cy="4261329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B738E5E8-14FB-4FEF-B9E9-182C0F544F37}"/>
                </a:ext>
              </a:extLst>
            </p:cNvPr>
            <p:cNvSpPr/>
            <p:nvPr/>
          </p:nvSpPr>
          <p:spPr>
            <a:xfrm>
              <a:off x="5578575" y="1838731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Программа</a:t>
              </a:r>
              <a:endParaRPr lang="en-US" dirty="0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843F6D9-C3F6-4ED3-A64E-5AE5BA2B18D0}"/>
                </a:ext>
              </a:extLst>
            </p:cNvPr>
            <p:cNvSpPr/>
            <p:nvPr/>
          </p:nvSpPr>
          <p:spPr>
            <a:xfrm>
              <a:off x="5578574" y="2896864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D4375E4-453C-4A91-84F1-BE7241D5853F}"/>
                </a:ext>
              </a:extLst>
            </p:cNvPr>
            <p:cNvSpPr/>
            <p:nvPr/>
          </p:nvSpPr>
          <p:spPr>
            <a:xfrm>
              <a:off x="5279551" y="3954996"/>
              <a:ext cx="2114821" cy="1145709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Реализация </a:t>
              </a:r>
              <a:r>
                <a:rPr lang="en-US" dirty="0"/>
                <a:t>HAL/UMD</a:t>
              </a:r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5C6E48E-9960-4160-9819-F251FCA5BCB3}"/>
                </a:ext>
              </a:extLst>
            </p:cNvPr>
            <p:cNvSpPr/>
            <p:nvPr/>
          </p:nvSpPr>
          <p:spPr>
            <a:xfrm>
              <a:off x="5578574" y="3960630"/>
              <a:ext cx="1516777" cy="3210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HAL</a:t>
              </a:r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2A8F503D-A657-4C3A-95C1-42D9DF52A7E3}"/>
                </a:ext>
              </a:extLst>
            </p:cNvPr>
            <p:cNvSpPr/>
            <p:nvPr/>
          </p:nvSpPr>
          <p:spPr>
            <a:xfrm>
              <a:off x="5279550" y="5530457"/>
              <a:ext cx="2114821" cy="56960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KMD</a:t>
              </a:r>
            </a:p>
          </p:txBody>
        </p:sp>
        <p:sp>
          <p:nvSpPr>
            <p:cNvPr id="9" name="Стрелка: вниз 8">
              <a:extLst>
                <a:ext uri="{FF2B5EF4-FFF2-40B4-BE49-F238E27FC236}">
                  <a16:creationId xmlns:a16="http://schemas.microsoft.com/office/drawing/2014/main" id="{A4B8A105-9692-4C81-A31A-433028F765BC}"/>
                </a:ext>
              </a:extLst>
            </p:cNvPr>
            <p:cNvSpPr/>
            <p:nvPr/>
          </p:nvSpPr>
          <p:spPr>
            <a:xfrm>
              <a:off x="6162029" y="2507106"/>
              <a:ext cx="349862" cy="3497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Стрелка: вниз 15">
              <a:extLst>
                <a:ext uri="{FF2B5EF4-FFF2-40B4-BE49-F238E27FC236}">
                  <a16:creationId xmlns:a16="http://schemas.microsoft.com/office/drawing/2014/main" id="{F6608C57-93C0-444C-B877-5E844B46C713}"/>
                </a:ext>
              </a:extLst>
            </p:cNvPr>
            <p:cNvSpPr/>
            <p:nvPr/>
          </p:nvSpPr>
          <p:spPr>
            <a:xfrm>
              <a:off x="6162029" y="3560634"/>
              <a:ext cx="349862" cy="3497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Стрелка: вниз 16">
              <a:extLst>
                <a:ext uri="{FF2B5EF4-FFF2-40B4-BE49-F238E27FC236}">
                  <a16:creationId xmlns:a16="http://schemas.microsoft.com/office/drawing/2014/main" id="{6EEF7D64-32E0-451E-8811-CDE1374EC835}"/>
                </a:ext>
              </a:extLst>
            </p:cNvPr>
            <p:cNvSpPr/>
            <p:nvPr/>
          </p:nvSpPr>
          <p:spPr>
            <a:xfrm>
              <a:off x="6162029" y="5140700"/>
              <a:ext cx="349862" cy="3497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1C373BBE-794B-4451-B462-405E89B51C01}"/>
                </a:ext>
              </a:extLst>
            </p:cNvPr>
            <p:cNvCxnSpPr/>
            <p:nvPr/>
          </p:nvCxnSpPr>
          <p:spPr>
            <a:xfrm>
              <a:off x="3484255" y="5248050"/>
              <a:ext cx="552106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A5E01C-31B4-4647-8F1E-37D882CA169C}"/>
                </a:ext>
              </a:extLst>
            </p:cNvPr>
            <p:cNvSpPr txBox="1"/>
            <p:nvPr/>
          </p:nvSpPr>
          <p:spPr>
            <a:xfrm>
              <a:off x="3484255" y="4501063"/>
              <a:ext cx="1547113" cy="6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Режим пользователя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FF454F-6733-48DC-93B0-5742BF9D3F1D}"/>
                </a:ext>
              </a:extLst>
            </p:cNvPr>
            <p:cNvSpPr txBox="1"/>
            <p:nvPr/>
          </p:nvSpPr>
          <p:spPr>
            <a:xfrm>
              <a:off x="3484254" y="5376712"/>
              <a:ext cx="1547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Режим ядра</a:t>
              </a:r>
              <a:endParaRPr lang="en-US" dirty="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A6EAC7-92EA-4F91-BBA0-B5E37A321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947" y="1920240"/>
            <a:ext cx="4955452" cy="39168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API – Application Programming Interface</a:t>
            </a:r>
          </a:p>
          <a:p>
            <a:r>
              <a:rPr lang="en-US" dirty="0">
                <a:cs typeface="Calibri"/>
              </a:rPr>
              <a:t>HAL – Hardware Abstraction Layer</a:t>
            </a:r>
          </a:p>
          <a:p>
            <a:r>
              <a:rPr lang="en-US" dirty="0">
                <a:cs typeface="Calibri"/>
              </a:rPr>
              <a:t>UMD – User Mode Driver</a:t>
            </a:r>
          </a:p>
          <a:p>
            <a:r>
              <a:rPr lang="en-US" dirty="0">
                <a:cs typeface="Calibri"/>
              </a:rPr>
              <a:t>KMD – Kernel Mode Driver</a:t>
            </a:r>
          </a:p>
          <a:p>
            <a:r>
              <a:rPr lang="ru-RU" dirty="0">
                <a:cs typeface="Calibri"/>
              </a:rPr>
              <a:t>Спецификация в открытом доступе</a:t>
            </a:r>
            <a:r>
              <a:rPr lang="en-US" baseline="30000" dirty="0">
                <a:cs typeface="Calibri"/>
                <a:hlinkClick r:id="rId3" action="ppaction://hlinksldjump"/>
              </a:rPr>
              <a:t>[4]</a:t>
            </a:r>
            <a:endParaRPr lang="ru-RU" baseline="30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396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Копирование спрайта в </a:t>
            </a:r>
            <a:r>
              <a:rPr lang="en-US" dirty="0"/>
              <a:t>GDI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506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Поверхность для рисования – двумерный массив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8B23D8F-5655-4A87-87C0-7EEF72494FDB}"/>
              </a:ext>
            </a:extLst>
          </p:cNvPr>
          <p:cNvGrpSpPr/>
          <p:nvPr/>
        </p:nvGrpSpPr>
        <p:grpSpPr>
          <a:xfrm>
            <a:off x="986894" y="3167161"/>
            <a:ext cx="9048646" cy="2167731"/>
            <a:chOff x="986894" y="3167161"/>
            <a:chExt cx="9048646" cy="2167731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309610A-FA08-40B2-A797-F0BCA375B2C7}"/>
                </a:ext>
              </a:extLst>
            </p:cNvPr>
            <p:cNvSpPr/>
            <p:nvPr/>
          </p:nvSpPr>
          <p:spPr>
            <a:xfrm>
              <a:off x="1619089" y="4706512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Спрайт в памяти</a:t>
              </a:r>
              <a:endParaRPr lang="en-US" dirty="0"/>
            </a:p>
          </p:txBody>
        </p:sp>
        <p:sp>
          <p:nvSpPr>
            <p:cNvPr id="5" name="Стрелка: изогнутая 4">
              <a:extLst>
                <a:ext uri="{FF2B5EF4-FFF2-40B4-BE49-F238E27FC236}">
                  <a16:creationId xmlns:a16="http://schemas.microsoft.com/office/drawing/2014/main" id="{08840538-322E-4AA2-AFD7-6DCD51D456B7}"/>
                </a:ext>
              </a:extLst>
            </p:cNvPr>
            <p:cNvSpPr/>
            <p:nvPr/>
          </p:nvSpPr>
          <p:spPr>
            <a:xfrm>
              <a:off x="2250023" y="3578463"/>
              <a:ext cx="786482" cy="87106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F5A18C6-3D0B-4DE4-AFC3-74294CB02F49}"/>
                </a:ext>
              </a:extLst>
            </p:cNvPr>
            <p:cNvSpPr/>
            <p:nvPr/>
          </p:nvSpPr>
          <p:spPr>
            <a:xfrm>
              <a:off x="3291973" y="3316345"/>
              <a:ext cx="1516777" cy="871062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Поверхность для рисования</a:t>
              </a:r>
              <a:endParaRPr lang="en-US" dirty="0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FAB5D5-0967-43D0-89CF-BE0EAEC34F40}"/>
                </a:ext>
              </a:extLst>
            </p:cNvPr>
            <p:cNvSpPr/>
            <p:nvPr/>
          </p:nvSpPr>
          <p:spPr>
            <a:xfrm>
              <a:off x="6281381" y="3316345"/>
              <a:ext cx="1516777" cy="871062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Буфер рабочего стола</a:t>
              </a:r>
              <a:endParaRPr lang="en-US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94268C6-8D49-4FBA-8AE5-3B14502A3475}"/>
                </a:ext>
              </a:extLst>
            </p:cNvPr>
            <p:cNvSpPr/>
            <p:nvPr/>
          </p:nvSpPr>
          <p:spPr>
            <a:xfrm>
              <a:off x="8114960" y="4702390"/>
              <a:ext cx="1516777" cy="628380"/>
            </a:xfrm>
            <a:prstGeom prst="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dirty="0"/>
                <a:t>Экранный буфер</a:t>
              </a:r>
              <a:endParaRPr lang="en-US" dirty="0"/>
            </a:p>
          </p:txBody>
        </p:sp>
        <p:sp>
          <p:nvSpPr>
            <p:cNvPr id="6" name="Стрелка: вправо 5">
              <a:extLst>
                <a:ext uri="{FF2B5EF4-FFF2-40B4-BE49-F238E27FC236}">
                  <a16:creationId xmlns:a16="http://schemas.microsoft.com/office/drawing/2014/main" id="{09732DA9-F8BA-4A27-9C69-6950B33050A5}"/>
                </a:ext>
              </a:extLst>
            </p:cNvPr>
            <p:cNvSpPr/>
            <p:nvPr/>
          </p:nvSpPr>
          <p:spPr>
            <a:xfrm>
              <a:off x="5023626" y="3574341"/>
              <a:ext cx="1057133" cy="3835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Стрелка: изогнутая 14">
              <a:extLst>
                <a:ext uri="{FF2B5EF4-FFF2-40B4-BE49-F238E27FC236}">
                  <a16:creationId xmlns:a16="http://schemas.microsoft.com/office/drawing/2014/main" id="{1AE781B3-E3F5-4189-AF45-8DDB6F871305}"/>
                </a:ext>
              </a:extLst>
            </p:cNvPr>
            <p:cNvSpPr/>
            <p:nvPr/>
          </p:nvSpPr>
          <p:spPr>
            <a:xfrm rot="5400000">
              <a:off x="8219633" y="3616632"/>
              <a:ext cx="786482" cy="87106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A32AF1-1DDA-4298-9E31-8A4F24F4053C}"/>
                </a:ext>
              </a:extLst>
            </p:cNvPr>
            <p:cNvSpPr txBox="1"/>
            <p:nvPr/>
          </p:nvSpPr>
          <p:spPr>
            <a:xfrm>
              <a:off x="1656286" y="3171283"/>
              <a:ext cx="1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Копирование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531E6-50B2-4FCA-A70E-6031E2D3C332}"/>
                </a:ext>
              </a:extLst>
            </p:cNvPr>
            <p:cNvSpPr txBox="1"/>
            <p:nvPr/>
          </p:nvSpPr>
          <p:spPr>
            <a:xfrm>
              <a:off x="4795936" y="3167161"/>
              <a:ext cx="1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Копирование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DADBDA-0194-4492-B10B-6D90F0DB8A71}"/>
                </a:ext>
              </a:extLst>
            </p:cNvPr>
            <p:cNvSpPr txBox="1"/>
            <p:nvPr/>
          </p:nvSpPr>
          <p:spPr>
            <a:xfrm>
              <a:off x="7816676" y="3176873"/>
              <a:ext cx="1516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Копирование</a:t>
              </a:r>
              <a:endParaRPr lang="en-US" dirty="0"/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DF55ED4E-E0D1-4233-832D-AED74845B219}"/>
                </a:ext>
              </a:extLst>
            </p:cNvPr>
            <p:cNvCxnSpPr/>
            <p:nvPr/>
          </p:nvCxnSpPr>
          <p:spPr>
            <a:xfrm>
              <a:off x="1024890" y="4309110"/>
              <a:ext cx="90106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18FC4-8C25-42B6-85AA-662F47C4FAE2}"/>
                </a:ext>
              </a:extLst>
            </p:cNvPr>
            <p:cNvSpPr txBox="1"/>
            <p:nvPr/>
          </p:nvSpPr>
          <p:spPr>
            <a:xfrm>
              <a:off x="986894" y="4313232"/>
              <a:ext cx="681708" cy="3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KMD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39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9690</TotalTime>
  <Words>1153</Words>
  <Application>Microsoft Office PowerPoint</Application>
  <PresentationFormat>Широкоэкранный</PresentationFormat>
  <Paragraphs>226</Paragraphs>
  <Slides>26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Глава 12. DirectX 12</vt:lpstr>
      <vt:lpstr>Разработка графики под MS-DOS</vt:lpstr>
      <vt:lpstr>Отрисовка спрайта в режиме 640x480, 256 цветов (SVGA)</vt:lpstr>
      <vt:lpstr>Отрисовка спрайта в режиме 640x480, 256 цветов (SVGA)</vt:lpstr>
      <vt:lpstr>Персональный компьютер, как инструмент для работы</vt:lpstr>
      <vt:lpstr>Многозадачная ОС</vt:lpstr>
      <vt:lpstr>Библиотека GDI под Windows</vt:lpstr>
      <vt:lpstr>Идея аналога прямого доступа в защищенном режиме</vt:lpstr>
      <vt:lpstr>Копирование спрайта в GDI</vt:lpstr>
      <vt:lpstr>Копирование спрайта с «прямым» доступом</vt:lpstr>
      <vt:lpstr>Идея аналога прямого доступа в защищенном режиме</vt:lpstr>
      <vt:lpstr>DirectX 1.0</vt:lpstr>
      <vt:lpstr>DirectX 1.0 – DirectX 5.0</vt:lpstr>
      <vt:lpstr>DirectX 6.0 – DirectX 8.0</vt:lpstr>
      <vt:lpstr>DirectX 9.0</vt:lpstr>
      <vt:lpstr>DirectX 10.0</vt:lpstr>
      <vt:lpstr>DirectX 11.0</vt:lpstr>
      <vt:lpstr>DirectX 11.0</vt:lpstr>
      <vt:lpstr>DirectX 12.0, преимущества</vt:lpstr>
      <vt:lpstr>DirectX 12.0, критика</vt:lpstr>
      <vt:lpstr>Ray-Tracing, аппаратное ускорение</vt:lpstr>
      <vt:lpstr>Растеризация</vt:lpstr>
      <vt:lpstr>Ray tracing</vt:lpstr>
      <vt:lpstr>Ray-Tracing, аппаратное ускорение</vt:lpstr>
      <vt:lpstr>Два актуальных API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Vasilev Arkadevich Anton</dc:creator>
  <cp:lastModifiedBy>Anton Vasilyev</cp:lastModifiedBy>
  <cp:revision>313</cp:revision>
  <dcterms:created xsi:type="dcterms:W3CDTF">2020-11-03T09:20:39Z</dcterms:created>
  <dcterms:modified xsi:type="dcterms:W3CDTF">2022-04-27T14:37:22Z</dcterms:modified>
</cp:coreProperties>
</file>